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
  </p:notesMasterIdLst>
  <p:sldIdLst>
    <p:sldId id="256" r:id="rId2"/>
    <p:sldId id="298" r:id="rId3"/>
    <p:sldId id="331" r:id="rId4"/>
    <p:sldId id="332"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502" autoAdjust="0"/>
  </p:normalViewPr>
  <p:slideViewPr>
    <p:cSldViewPr snapToGrid="0">
      <p:cViewPr varScale="1">
        <p:scale>
          <a:sx n="66" d="100"/>
          <a:sy n="66" d="100"/>
        </p:scale>
        <p:origin x="858" y="60"/>
      </p:cViewPr>
      <p:guideLst>
        <p:guide orient="horz" pos="2160"/>
        <p:guide pos="3840"/>
      </p:guideLst>
    </p:cSldViewPr>
  </p:slideViewPr>
  <p:notesTextViewPr>
    <p:cViewPr>
      <p:scale>
        <a:sx n="1" d="1"/>
        <a:sy n="1" d="1"/>
      </p:scale>
      <p:origin x="0" y="-73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t>4/30/2021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Meaning of a Project: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project can be defined as any endeavor made by an individual or a group of people with the aim of achieving either tangible or intangible desired outcomes. A project is associated with varied elements such as time-bound, resources, performance specification, budget, and result. Therefore, a project encompasses related or independent activities that are conducted in a defined timeframe in order to create unique goods or services. </a:t>
            </a:r>
          </a:p>
          <a:p>
            <a:r>
              <a:rPr lang="en-US" sz="1200" b="1" kern="1200" dirty="0" smtClean="0">
                <a:solidFill>
                  <a:schemeClr val="tx1"/>
                </a:solidFill>
                <a:effectLst/>
                <a:latin typeface="+mn-lt"/>
                <a:ea typeface="+mn-ea"/>
                <a:cs typeface="+mn-cs"/>
              </a:rPr>
              <a:t>Description of Project Management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Project management involves the act of applying knowledge, skills, techniques, and tools to particular project activities to attain the project requirements. Project management should uphold the needs and expectations of respective stakeholders.</a:t>
            </a:r>
          </a:p>
          <a:p>
            <a:r>
              <a:rPr lang="en-US" sz="1200" b="1" kern="1200" dirty="0" smtClean="0">
                <a:solidFill>
                  <a:schemeClr val="tx1"/>
                </a:solidFill>
                <a:effectLst/>
                <a:latin typeface="+mn-lt"/>
                <a:ea typeface="+mn-ea"/>
                <a:cs typeface="+mn-cs"/>
              </a:rPr>
              <a:t>A Brief Outline of the Project Goals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One of the project goals is to increase the productivity of the company. Every project should aim at increasing the quantity and the quality of the outputs. </a:t>
            </a:r>
          </a:p>
          <a:p>
            <a:r>
              <a:rPr lang="en-US" sz="1200" kern="1200" dirty="0" smtClean="0">
                <a:solidFill>
                  <a:schemeClr val="tx1"/>
                </a:solidFill>
                <a:effectLst/>
                <a:latin typeface="+mn-lt"/>
                <a:ea typeface="+mn-ea"/>
                <a:cs typeface="+mn-cs"/>
              </a:rPr>
              <a:t>Another project goal is to improve the predictability of this venture. For instance, the project should aid this organization in improving its accuracy in determining timelines, resources, and costs that are required in accomplishing both current and future activities. </a:t>
            </a:r>
          </a:p>
          <a:p>
            <a:r>
              <a:rPr lang="en-US" sz="1200" kern="1200" dirty="0" smtClean="0">
                <a:solidFill>
                  <a:schemeClr val="tx1"/>
                </a:solidFill>
                <a:effectLst/>
                <a:latin typeface="+mn-lt"/>
                <a:ea typeface="+mn-ea"/>
                <a:cs typeface="+mn-cs"/>
              </a:rPr>
              <a:t>Another project goal is to increase the profit margin of the company. A project should maximize the profitability on the one hand and also reduce the general cost on the other hand. </a:t>
            </a:r>
          </a:p>
          <a:p>
            <a:r>
              <a:rPr lang="en-US" sz="1200" kern="1200" dirty="0" smtClean="0">
                <a:solidFill>
                  <a:schemeClr val="tx1"/>
                </a:solidFill>
                <a:effectLst/>
                <a:latin typeface="+mn-lt"/>
                <a:ea typeface="+mn-ea"/>
                <a:cs typeface="+mn-cs"/>
              </a:rPr>
              <a:t>Another goal of the project is to enhance customer satisfaction. It is crucial to note that customer satisfaction is fundamental since it improves their experiences with the company. Satisfied customers are also likely to be retained in the long run.</a:t>
            </a:r>
          </a:p>
          <a:p>
            <a:r>
              <a:rPr lang="en-US" sz="1200" kern="1200" dirty="0" smtClean="0">
                <a:solidFill>
                  <a:schemeClr val="tx1"/>
                </a:solidFill>
                <a:effectLst/>
                <a:latin typeface="+mn-lt"/>
                <a:ea typeface="+mn-ea"/>
                <a:cs typeface="+mn-cs"/>
              </a:rPr>
              <a:t>The project should also aim at increasing employee engagement and satisfaction. The management should always consider the needs of the respective employee. Such considerations will motivate employees to put more effort into their areas of specialization.  </a:t>
            </a:r>
          </a:p>
          <a:p>
            <a:r>
              <a:rPr lang="en-US" dirty="0" smtClean="0"/>
              <a:t> </a:t>
            </a:r>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Selecting and initiating:</a:t>
            </a:r>
            <a:r>
              <a:rPr lang="en-US" sz="1200" kern="1200" dirty="0" smtClean="0">
                <a:solidFill>
                  <a:schemeClr val="tx1"/>
                </a:solidFill>
                <a:effectLst/>
                <a:latin typeface="+mn-lt"/>
                <a:ea typeface="+mn-ea"/>
                <a:cs typeface="+mn-cs"/>
              </a:rPr>
              <a:t> This step begins after the emergence of the key idea. This is the level where the project is selected and planned. </a:t>
            </a:r>
          </a:p>
          <a:p>
            <a:r>
              <a:rPr lang="en-US" sz="1200" b="1" kern="1200" dirty="0" smtClean="0">
                <a:solidFill>
                  <a:schemeClr val="tx1"/>
                </a:solidFill>
                <a:effectLst/>
                <a:latin typeface="+mn-lt"/>
                <a:ea typeface="+mn-ea"/>
                <a:cs typeface="+mn-cs"/>
              </a:rPr>
              <a:t>Planning:</a:t>
            </a:r>
            <a:r>
              <a:rPr lang="en-US" sz="1200" kern="1200" dirty="0" smtClean="0">
                <a:solidFill>
                  <a:schemeClr val="tx1"/>
                </a:solidFill>
                <a:effectLst/>
                <a:latin typeface="+mn-lt"/>
                <a:ea typeface="+mn-ea"/>
                <a:cs typeface="+mn-cs"/>
              </a:rPr>
              <a:t> This is the stage where actual planning occurs. Planning cuts across aspects such as budgeting for the resources and identifying the project's timeframe, among other issues.</a:t>
            </a:r>
          </a:p>
          <a:p>
            <a:r>
              <a:rPr lang="en-US" sz="1200" b="1" kern="1200" dirty="0" smtClean="0">
                <a:solidFill>
                  <a:schemeClr val="tx1"/>
                </a:solidFill>
                <a:effectLst/>
                <a:latin typeface="+mn-lt"/>
                <a:ea typeface="+mn-ea"/>
                <a:cs typeface="+mn-cs"/>
              </a:rPr>
              <a:t>Executing:</a:t>
            </a:r>
            <a:r>
              <a:rPr lang="en-US" sz="1200" kern="1200" dirty="0" smtClean="0">
                <a:solidFill>
                  <a:schemeClr val="tx1"/>
                </a:solidFill>
                <a:effectLst/>
                <a:latin typeface="+mn-lt"/>
                <a:ea typeface="+mn-ea"/>
                <a:cs typeface="+mn-cs"/>
              </a:rPr>
              <a:t> The actual project commences after the approval of the plans by all stakeholders. This is the stage where the project is authorized, launched, monitored, and controlled to produce the desired results. </a:t>
            </a:r>
          </a:p>
          <a:p>
            <a:r>
              <a:rPr lang="en-US" sz="1200" b="1" kern="1200" dirty="0" smtClean="0">
                <a:solidFill>
                  <a:schemeClr val="tx1"/>
                </a:solidFill>
                <a:effectLst/>
                <a:latin typeface="+mn-lt"/>
                <a:ea typeface="+mn-ea"/>
                <a:cs typeface="+mn-cs"/>
              </a:rPr>
              <a:t>Closing and realizing:</a:t>
            </a:r>
            <a:r>
              <a:rPr lang="en-US" sz="1200" kern="1200" dirty="0" smtClean="0">
                <a:solidFill>
                  <a:schemeClr val="tx1"/>
                </a:solidFill>
                <a:effectLst/>
                <a:latin typeface="+mn-lt"/>
                <a:ea typeface="+mn-ea"/>
                <a:cs typeface="+mn-cs"/>
              </a:rPr>
              <a:t> This is the evaluation stage of any project. At this level, the project is evaluated to determine its results.</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Corporate social responsibility will be important for the project because it improves the public image. Every consumer is likely to assess the company’s public image before engagement. Therefore, the companies that are more ethical are capable of attracting many customers since they also develop a good attitude toward those with a positive public image. </a:t>
            </a:r>
          </a:p>
          <a:p>
            <a:r>
              <a:rPr lang="en-US" sz="1200" kern="1200" dirty="0" smtClean="0">
                <a:solidFill>
                  <a:schemeClr val="tx1"/>
                </a:solidFill>
                <a:effectLst/>
                <a:latin typeface="+mn-lt"/>
                <a:ea typeface="+mn-ea"/>
                <a:cs typeface="+mn-cs"/>
              </a:rPr>
              <a:t>Corporate social responsibility is also a source of competitive advantage. Companies that are socially responsible are capable of attracting many clients, unlike unethical organizations.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Corporate social responsibility is also important because it increases customer engagement. Companies that sustainable practice operations always win in the market. Consumers are likely to flourish in these outlets since they hope for better goods and services which are not associated with any risk.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4</a:t>
            </a:fld>
            <a:endParaRPr lang="en-US"/>
          </a:p>
        </p:txBody>
      </p:sp>
    </p:spTree>
    <p:extLst>
      <p:ext uri="{BB962C8B-B14F-4D97-AF65-F5344CB8AC3E}">
        <p14:creationId xmlns:p14="http://schemas.microsoft.com/office/powerpoint/2010/main" val="108822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4/30/2021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4/30/2021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4/30/2021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a:bodyPr>
          <a:lstStyle/>
          <a:p>
            <a:pPr algn="ctr"/>
            <a:r>
              <a:rPr lang="en-US" sz="3800" b="1" dirty="0" smtClean="0"/>
              <a:t>Project management </a:t>
            </a:r>
            <a:endParaRPr lang="en-US" sz="3800" b="1" dirty="0"/>
          </a:p>
        </p:txBody>
      </p:sp>
      <p:sp>
        <p:nvSpPr>
          <p:cNvPr id="3" name="Subtitle 2"/>
          <p:cNvSpPr>
            <a:spLocks noGrp="1"/>
          </p:cNvSpPr>
          <p:nvPr>
            <p:ph type="subTitle" idx="1"/>
          </p:nvPr>
        </p:nvSpPr>
        <p:spPr>
          <a:xfrm>
            <a:off x="4760221" y="3657600"/>
            <a:ext cx="2891243" cy="1538057"/>
          </a:xfrm>
        </p:spPr>
        <p:txBody>
          <a:bodyPr>
            <a:normAutofit/>
          </a:bodyPr>
          <a:lstStyle/>
          <a:p>
            <a:pPr algn="ctr"/>
            <a:r>
              <a:rPr lang="en-US" sz="1800" dirty="0" smtClean="0">
                <a:solidFill>
                  <a:schemeClr val="bg1"/>
                </a:solidFill>
              </a:rPr>
              <a:t>Student’s Name</a:t>
            </a:r>
          </a:p>
          <a:p>
            <a:pPr algn="ctr"/>
            <a:r>
              <a:rPr lang="en-US" sz="1800" dirty="0" smtClean="0">
                <a:solidFill>
                  <a:schemeClr val="bg1"/>
                </a:solidFill>
              </a:rPr>
              <a:t>Institution </a:t>
            </a:r>
          </a:p>
        </p:txBody>
      </p:sp>
    </p:spTree>
    <p:extLst>
      <p:ext uri="{BB962C8B-B14F-4D97-AF65-F5344CB8AC3E}">
        <p14:creationId xmlns:p14="http://schemas.microsoft.com/office/powerpoint/2010/main" val="389469827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037" y="742819"/>
            <a:ext cx="7704667" cy="1115009"/>
          </a:xfrm>
        </p:spPr>
        <p:txBody>
          <a:bodyPr>
            <a:normAutofit/>
          </a:bodyPr>
          <a:lstStyle/>
          <a:p>
            <a:pPr algn="ctr"/>
            <a:r>
              <a:rPr lang="en-US" dirty="0" smtClean="0"/>
              <a:t>Project, project management, and project goals </a:t>
            </a:r>
            <a:endParaRPr lang="en-US" dirty="0"/>
          </a:p>
        </p:txBody>
      </p:sp>
      <p:sp>
        <p:nvSpPr>
          <p:cNvPr id="3" name="Content Placeholder 2"/>
          <p:cNvSpPr>
            <a:spLocks noGrp="1"/>
          </p:cNvSpPr>
          <p:nvPr>
            <p:ph idx="1"/>
          </p:nvPr>
        </p:nvSpPr>
        <p:spPr>
          <a:xfrm>
            <a:off x="435429" y="1857828"/>
            <a:ext cx="11306628" cy="4840514"/>
          </a:xfrm>
          <a:solidFill>
            <a:srgbClr val="FFC000"/>
          </a:solidFill>
        </p:spPr>
        <p:txBody>
          <a:bodyPr>
            <a:normAutofit/>
          </a:bodyPr>
          <a:lstStyle/>
          <a:p>
            <a:endParaRPr lang="en-US" dirty="0" smtClean="0"/>
          </a:p>
          <a:p>
            <a:r>
              <a:rPr lang="en-US" dirty="0" smtClean="0"/>
              <a:t>A </a:t>
            </a:r>
            <a:r>
              <a:rPr lang="en-US" dirty="0"/>
              <a:t>project can be defined as any endeavor made by an individual or a group of people with the aim of achieving either tangible or intangible desired outcomes. </a:t>
            </a:r>
            <a:endParaRPr lang="en-US" dirty="0" smtClean="0"/>
          </a:p>
          <a:p>
            <a:r>
              <a:rPr lang="en-US" dirty="0"/>
              <a:t>A project is associated with varied elements such as time-bound, resources, performance specification, budget, and result. </a:t>
            </a:r>
            <a:endParaRPr lang="en-US" dirty="0" smtClean="0"/>
          </a:p>
          <a:p>
            <a:r>
              <a:rPr lang="en-US" dirty="0"/>
              <a:t>Project management involves the act of applying knowledge, skills, techniques, and tools to particular project activities to attain the project requirements. </a:t>
            </a:r>
            <a:endParaRPr lang="en-US" dirty="0" smtClean="0"/>
          </a:p>
          <a:p>
            <a:r>
              <a:rPr lang="en-US" dirty="0" smtClean="0"/>
              <a:t>Project </a:t>
            </a:r>
            <a:r>
              <a:rPr lang="en-US" dirty="0"/>
              <a:t>management should uphold the needs and expectations of respective stakeholders</a:t>
            </a:r>
            <a:r>
              <a:rPr lang="en-US" dirty="0" smtClean="0"/>
              <a:t>.</a:t>
            </a:r>
          </a:p>
          <a:p>
            <a:r>
              <a:rPr lang="en-US" dirty="0" smtClean="0"/>
              <a:t>Project goals include: increase </a:t>
            </a:r>
            <a:r>
              <a:rPr lang="en-US" dirty="0"/>
              <a:t>the </a:t>
            </a:r>
            <a:r>
              <a:rPr lang="en-US" dirty="0" smtClean="0"/>
              <a:t>productivity, increasing the profit margin, improving the predictability of operations, increasing customer satisfaction, and enhancing employee engagement.  </a:t>
            </a:r>
            <a:endParaRPr lang="en-US" dirty="0"/>
          </a:p>
          <a:p>
            <a:endParaRPr lang="en-US" sz="1600" dirty="0"/>
          </a:p>
          <a:p>
            <a:pPr marL="324000" lvl="1" indent="0">
              <a:buNone/>
            </a:pPr>
            <a:endParaRPr lang="en-US" dirty="0" smtClean="0"/>
          </a:p>
          <a:p>
            <a:pPr marL="324000" lvl="1" indent="0">
              <a:buNone/>
            </a:pPr>
            <a:endParaRPr lang="en-US" dirty="0"/>
          </a:p>
          <a:p>
            <a:pPr marL="324000" lvl="1" indent="0">
              <a:buNone/>
            </a:pPr>
            <a:endParaRPr lang="en-US" dirty="0" smtClean="0"/>
          </a:p>
          <a:p>
            <a:pPr marL="324000" lvl="1" indent="0">
              <a:buNone/>
            </a:pPr>
            <a:endParaRPr lang="en-US" dirty="0"/>
          </a:p>
          <a:p>
            <a:pPr marL="324000" lvl="1" indent="0">
              <a:buNone/>
            </a:pPr>
            <a:endParaRPr lang="en-US" dirty="0" smtClean="0"/>
          </a:p>
        </p:txBody>
      </p:sp>
    </p:spTree>
    <p:extLst>
      <p:ext uri="{BB962C8B-B14F-4D97-AF65-F5344CB8AC3E}">
        <p14:creationId xmlns:p14="http://schemas.microsoft.com/office/powerpoint/2010/main" val="2782086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580" y="-215123"/>
            <a:ext cx="7704667" cy="1981200"/>
          </a:xfrm>
        </p:spPr>
        <p:txBody>
          <a:bodyPr/>
          <a:lstStyle/>
          <a:p>
            <a:pPr algn="ctr"/>
            <a:r>
              <a:rPr lang="en-US" b="1" dirty="0"/>
              <a:t>Project Planning Steps</a:t>
            </a:r>
            <a:r>
              <a:rPr lang="en-US" dirty="0"/>
              <a:t/>
            </a:r>
            <a:br>
              <a:rPr lang="en-US" dirty="0"/>
            </a:br>
            <a:endParaRPr lang="en-US" dirty="0"/>
          </a:p>
        </p:txBody>
      </p:sp>
      <p:sp>
        <p:nvSpPr>
          <p:cNvPr id="3" name="Content Placeholder 2"/>
          <p:cNvSpPr>
            <a:spLocks noGrp="1"/>
          </p:cNvSpPr>
          <p:nvPr>
            <p:ph idx="1"/>
          </p:nvPr>
        </p:nvSpPr>
        <p:spPr>
          <a:xfrm>
            <a:off x="551542" y="2017486"/>
            <a:ext cx="11309267" cy="4840514"/>
          </a:xfrm>
          <a:solidFill>
            <a:srgbClr val="FFC000"/>
          </a:solidFill>
        </p:spPr>
        <p:txBody>
          <a:bodyPr>
            <a:normAutofit/>
          </a:bodyPr>
          <a:lstStyle/>
          <a:p>
            <a:r>
              <a:rPr lang="en-US" b="1" dirty="0"/>
              <a:t>Project Planning Steps</a:t>
            </a:r>
            <a:endParaRPr lang="en-US" sz="1600" dirty="0"/>
          </a:p>
          <a:p>
            <a:endParaRPr lang="en-US" b="1" dirty="0" smtClean="0"/>
          </a:p>
          <a:p>
            <a:r>
              <a:rPr lang="en-US" b="1" dirty="0" smtClean="0"/>
              <a:t>Selecting </a:t>
            </a:r>
            <a:r>
              <a:rPr lang="en-US" b="1" dirty="0"/>
              <a:t>and initiating:</a:t>
            </a:r>
            <a:r>
              <a:rPr lang="en-US" dirty="0"/>
              <a:t> This step begins after the emergence of the key idea. This is the level where the project is selected and planned. </a:t>
            </a:r>
            <a:endParaRPr lang="en-US" sz="1600" dirty="0"/>
          </a:p>
          <a:p>
            <a:r>
              <a:rPr lang="en-US" b="1" dirty="0"/>
              <a:t>Planning:</a:t>
            </a:r>
            <a:r>
              <a:rPr lang="en-US" dirty="0"/>
              <a:t> This is the stage where actual planning occurs. Planning cuts across aspects such as budgeting for the resources and identifying the project's timeframe, among other issues.</a:t>
            </a:r>
            <a:endParaRPr lang="en-US" sz="1600" dirty="0"/>
          </a:p>
          <a:p>
            <a:r>
              <a:rPr lang="en-US" b="1" dirty="0"/>
              <a:t>Executing:</a:t>
            </a:r>
            <a:r>
              <a:rPr lang="en-US" dirty="0"/>
              <a:t> The actual project commences after the approval of the plans by all stakeholders. This is the stage where the project is authorized, launched, monitored, and controlled to produce the desired results. </a:t>
            </a:r>
            <a:endParaRPr lang="en-US" sz="1600" dirty="0"/>
          </a:p>
          <a:p>
            <a:r>
              <a:rPr lang="en-US" b="1" dirty="0"/>
              <a:t>Closing and realizing:</a:t>
            </a:r>
            <a:r>
              <a:rPr lang="en-US" dirty="0"/>
              <a:t> This is the evaluation stage of any project. At this level, the project is evaluated to determine its results.</a:t>
            </a:r>
            <a:endParaRPr lang="en-US" sz="1600" dirty="0"/>
          </a:p>
          <a:p>
            <a:pPr lvl="1"/>
            <a:endParaRPr lang="en-US" dirty="0" smtClean="0"/>
          </a:p>
          <a:p>
            <a:pPr marL="324000" lvl="1" indent="0">
              <a:buNone/>
            </a:pPr>
            <a:endParaRPr lang="en-GB" dirty="0" smtClean="0"/>
          </a:p>
          <a:p>
            <a:pPr marL="324000" lvl="1" indent="0">
              <a:buNone/>
            </a:pPr>
            <a:endParaRPr lang="en-GB" dirty="0"/>
          </a:p>
          <a:p>
            <a:pPr marL="324000" lvl="1" indent="0">
              <a:buNone/>
            </a:pPr>
            <a:endParaRPr lang="en-GB" dirty="0" smtClean="0"/>
          </a:p>
          <a:p>
            <a:pPr marL="324000" lvl="1" indent="0">
              <a:buNone/>
            </a:pPr>
            <a:endParaRPr lang="en-GB" dirty="0"/>
          </a:p>
          <a:p>
            <a:pPr marL="324000" lvl="1" indent="0">
              <a:buNone/>
            </a:pPr>
            <a:endParaRPr lang="en-GB" dirty="0" smtClean="0"/>
          </a:p>
          <a:p>
            <a:pPr marL="324000" lvl="1" indent="0">
              <a:buNone/>
            </a:pPr>
            <a:endParaRPr lang="en-GB" dirty="0"/>
          </a:p>
          <a:p>
            <a:pPr marL="324000" lvl="1" indent="0">
              <a:buNone/>
            </a:pPr>
            <a:endParaRPr lang="en-GB" dirty="0"/>
          </a:p>
        </p:txBody>
      </p:sp>
    </p:spTree>
    <p:extLst>
      <p:ext uri="{BB962C8B-B14F-4D97-AF65-F5344CB8AC3E}">
        <p14:creationId xmlns:p14="http://schemas.microsoft.com/office/powerpoint/2010/main" val="2744303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5295" y="0"/>
            <a:ext cx="7704667" cy="1981200"/>
          </a:xfrm>
        </p:spPr>
        <p:txBody>
          <a:bodyPr/>
          <a:lstStyle/>
          <a:p>
            <a:pPr algn="ctr"/>
            <a:r>
              <a:rPr lang="en-US" b="1" dirty="0"/>
              <a:t>Importance of Corporate Social Responsibility on the Project</a:t>
            </a:r>
            <a:r>
              <a:rPr lang="en-US" dirty="0"/>
              <a:t/>
            </a:r>
            <a:br>
              <a:rPr lang="en-US" dirty="0"/>
            </a:br>
            <a:endParaRPr lang="en-US" dirty="0"/>
          </a:p>
        </p:txBody>
      </p:sp>
      <p:sp>
        <p:nvSpPr>
          <p:cNvPr id="3" name="Content Placeholder 2"/>
          <p:cNvSpPr>
            <a:spLocks noGrp="1"/>
          </p:cNvSpPr>
          <p:nvPr>
            <p:ph idx="1"/>
          </p:nvPr>
        </p:nvSpPr>
        <p:spPr>
          <a:xfrm>
            <a:off x="435429" y="1857829"/>
            <a:ext cx="11321142" cy="4621799"/>
          </a:xfrm>
          <a:solidFill>
            <a:srgbClr val="FFC000"/>
          </a:solidFill>
        </p:spPr>
        <p:txBody>
          <a:bodyPr>
            <a:normAutofit/>
          </a:bodyPr>
          <a:lstStyle/>
          <a:p>
            <a:r>
              <a:rPr lang="en-US" dirty="0"/>
              <a:t>Corporate social responsibility will be important for the project because it improves the public image. </a:t>
            </a:r>
            <a:endParaRPr lang="en-US" dirty="0" smtClean="0"/>
          </a:p>
          <a:p>
            <a:r>
              <a:rPr lang="en-US" dirty="0" smtClean="0"/>
              <a:t>Corporate </a:t>
            </a:r>
            <a:r>
              <a:rPr lang="en-US" dirty="0"/>
              <a:t>social responsibility is also a source of competitive advantage. </a:t>
            </a:r>
            <a:endParaRPr lang="en-US" sz="1600" dirty="0"/>
          </a:p>
          <a:p>
            <a:r>
              <a:rPr lang="en-US" dirty="0"/>
              <a:t> </a:t>
            </a:r>
            <a:r>
              <a:rPr lang="en-US" dirty="0" smtClean="0"/>
              <a:t>Corporate </a:t>
            </a:r>
            <a:r>
              <a:rPr lang="en-US" dirty="0"/>
              <a:t>social responsibility is also important because it increases customer engagement. </a:t>
            </a:r>
            <a:endParaRPr lang="en-US" dirty="0" smtClean="0"/>
          </a:p>
          <a:p>
            <a:endParaRPr lang="en-US" sz="1600" dirty="0"/>
          </a:p>
          <a:p>
            <a:pPr marL="0" indent="0">
              <a:buNone/>
            </a:pPr>
            <a:endParaRPr lang="en-US" sz="1600" dirty="0" smtClean="0"/>
          </a:p>
        </p:txBody>
      </p:sp>
    </p:spTree>
    <p:extLst>
      <p:ext uri="{BB962C8B-B14F-4D97-AF65-F5344CB8AC3E}">
        <p14:creationId xmlns:p14="http://schemas.microsoft.com/office/powerpoint/2010/main" val="3762554354"/>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686</TotalTime>
  <Words>820</Words>
  <Application>Microsoft Office PowerPoint</Application>
  <PresentationFormat>Widescreen</PresentationFormat>
  <Paragraphs>55</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Calibri</vt:lpstr>
      <vt:lpstr>Gill Sans MT</vt:lpstr>
      <vt:lpstr>Wingdings 2</vt:lpstr>
      <vt:lpstr>Dividend</vt:lpstr>
      <vt:lpstr>Project management </vt:lpstr>
      <vt:lpstr>Project, project management, and project goals </vt:lpstr>
      <vt:lpstr>Project Planning Steps </vt:lpstr>
      <vt:lpstr>Importance of Corporate Social Responsibility on the Project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204</cp:revision>
  <dcterms:created xsi:type="dcterms:W3CDTF">2020-05-14T23:31:58Z</dcterms:created>
  <dcterms:modified xsi:type="dcterms:W3CDTF">2021-04-30T01:49:06Z</dcterms:modified>
</cp:coreProperties>
</file>